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2" r:id="rId4"/>
    <p:sldId id="257" r:id="rId5"/>
    <p:sldId id="263" r:id="rId6"/>
    <p:sldId id="276" r:id="rId7"/>
    <p:sldId id="273" r:id="rId8"/>
    <p:sldId id="275" r:id="rId9"/>
    <p:sldId id="268" r:id="rId10"/>
    <p:sldId id="278" r:id="rId11"/>
    <p:sldId id="279" r:id="rId12"/>
    <p:sldId id="280" r:id="rId13"/>
    <p:sldId id="281" r:id="rId14"/>
    <p:sldId id="266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FDBA8-2F81-4974-A2FB-81B20B0066AA}" v="3" dt="2022-06-10T14:01:29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4663"/>
  </p:normalViewPr>
  <p:slideViewPr>
    <p:cSldViewPr>
      <p:cViewPr varScale="1">
        <p:scale>
          <a:sx n="70" d="100"/>
          <a:sy n="70" d="100"/>
        </p:scale>
        <p:origin x="1738" y="5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ристина Барсукова" userId="0ffb6d1102edf365" providerId="LiveId" clId="{02CFDBA8-2F81-4974-A2FB-81B20B0066AA}"/>
    <pc:docChg chg="undo custSel addSld delSld modSld">
      <pc:chgData name="Кристина Барсукова" userId="0ffb6d1102edf365" providerId="LiveId" clId="{02CFDBA8-2F81-4974-A2FB-81B20B0066AA}" dt="2022-06-12T09:40:10.512" v="13" actId="27636"/>
      <pc:docMkLst>
        <pc:docMk/>
      </pc:docMkLst>
      <pc:sldChg chg="modSp mod modClrScheme chgLayout">
        <pc:chgData name="Кристина Барсукова" userId="0ffb6d1102edf365" providerId="LiveId" clId="{02CFDBA8-2F81-4974-A2FB-81B20B0066AA}" dt="2022-06-12T09:40:10.512" v="13" actId="27636"/>
        <pc:sldMkLst>
          <pc:docMk/>
          <pc:sldMk cId="3706278247" sldId="256"/>
        </pc:sldMkLst>
        <pc:spChg chg="mod ord">
          <ac:chgData name="Кристина Барсукова" userId="0ffb6d1102edf365" providerId="LiveId" clId="{02CFDBA8-2F81-4974-A2FB-81B20B0066AA}" dt="2022-06-12T09:40:10.512" v="13" actId="27636"/>
          <ac:spMkLst>
            <pc:docMk/>
            <pc:sldMk cId="3706278247" sldId="256"/>
            <ac:spMk id="2" creationId="{00000000-0000-0000-0000-000000000000}"/>
          </ac:spMkLst>
        </pc:spChg>
        <pc:spChg chg="mod ord">
          <ac:chgData name="Кристина Барсукова" userId="0ffb6d1102edf365" providerId="LiveId" clId="{02CFDBA8-2F81-4974-A2FB-81B20B0066AA}" dt="2022-06-12T09:40:10.496" v="12" actId="700"/>
          <ac:spMkLst>
            <pc:docMk/>
            <pc:sldMk cId="3706278247" sldId="256"/>
            <ac:spMk id="3" creationId="{00000000-0000-0000-0000-000000000000}"/>
          </ac:spMkLst>
        </pc:spChg>
      </pc:sldChg>
      <pc:sldChg chg="modSp add del mod">
        <pc:chgData name="Кристина Барсукова" userId="0ffb6d1102edf365" providerId="LiveId" clId="{02CFDBA8-2F81-4974-A2FB-81B20B0066AA}" dt="2022-06-10T14:02:00.527" v="5" actId="14100"/>
        <pc:sldMkLst>
          <pc:docMk/>
          <pc:sldMk cId="420289092" sldId="262"/>
        </pc:sldMkLst>
        <pc:spChg chg="mod">
          <ac:chgData name="Кристина Барсукова" userId="0ffb6d1102edf365" providerId="LiveId" clId="{02CFDBA8-2F81-4974-A2FB-81B20B0066AA}" dt="2022-06-10T14:02:00.527" v="5" actId="14100"/>
          <ac:spMkLst>
            <pc:docMk/>
            <pc:sldMk cId="420289092" sldId="262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43;&#1058;&#1059;\&#1044;&#1048;&#1055;&#1051;&#1054;&#1052;%20&#1052;&#1040;&#1043;&#1048;&#1057;&#1058;&#1056;&#1040;&#1058;&#1059;&#1056;&#1040;\&#1056;&#1072;&#1089;&#1095;&#1077;&#1090;&#1099;%20&#1042;&#105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1;&#1043;&#1058;&#1059;\&#1044;&#1048;&#1055;&#1051;&#1054;&#1052;%20&#1052;&#1040;&#1043;&#1048;&#1057;&#1058;&#1056;&#1040;&#1058;&#1059;&#1056;&#1040;\&#1056;&#1072;&#1089;&#1095;&#1077;&#1090;&#1099;%20&#1042;&#1052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946451608803101E-2"/>
          <c:y val="4.4189133074783601E-2"/>
          <c:w val="0.79790102508372895"/>
          <c:h val="0.92754213186038303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г.ф.!$A$44</c:f>
              <c:strCache>
                <c:ptCount val="1"/>
                <c:pt idx="0">
                  <c:v>Валовая прибыль (убыток)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7.3487205125355899E-3"/>
                  <c:y val="2.6323774970276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A3-A348-B1F9-82D25507E9C1}"/>
                </c:ext>
              </c:extLst>
            </c:dLbl>
            <c:dLbl>
              <c:idx val="3"/>
              <c:layout>
                <c:manualLayout>
                  <c:x val="5.87897641002853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A3-A348-B1F9-82D25507E9C1}"/>
                </c:ext>
              </c:extLst>
            </c:dLbl>
            <c:dLbl>
              <c:idx val="4"/>
              <c:layout>
                <c:manualLayout>
                  <c:x val="4.4092323075213997E-3"/>
                  <c:y val="5.26475499405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A3-A348-B1F9-82D25507E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г.ф.!$B$42:$F$42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г.ф.!$B$44:$F$44</c:f>
              <c:numCache>
                <c:formatCode>#,##0</c:formatCode>
                <c:ptCount val="5"/>
                <c:pt idx="0">
                  <c:v>84.861999999999995</c:v>
                </c:pt>
                <c:pt idx="1">
                  <c:v>133.529</c:v>
                </c:pt>
                <c:pt idx="2">
                  <c:v>203.077</c:v>
                </c:pt>
                <c:pt idx="3">
                  <c:v>202.21899999999999</c:v>
                </c:pt>
                <c:pt idx="4">
                  <c:v>239.21499999999989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A3-A348-B1F9-82D25507E9C1}"/>
            </c:ext>
          </c:extLst>
        </c:ser>
        <c:ser>
          <c:idx val="2"/>
          <c:order val="1"/>
          <c:tx>
            <c:strRef>
              <c:f>г.ф.!$A$45</c:f>
              <c:strCache>
                <c:ptCount val="1"/>
                <c:pt idx="0">
                  <c:v>Прибыль (убыток) от продаж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426150121065404E-3"/>
                  <c:y val="-3.7140193409750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A3-A348-B1F9-82D25507E9C1}"/>
                </c:ext>
              </c:extLst>
            </c:dLbl>
            <c:dLbl>
              <c:idx val="1"/>
              <c:layout>
                <c:manualLayout>
                  <c:x val="9.3962939303040699E-3"/>
                  <c:y val="-7.8971324910831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A3-A348-B1F9-82D25507E9C1}"/>
                </c:ext>
              </c:extLst>
            </c:dLbl>
            <c:dLbl>
              <c:idx val="2"/>
              <c:layout>
                <c:manualLayout>
                  <c:x val="7.3487205125356602E-3"/>
                  <c:y val="2.6323774970276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A3-A348-B1F9-82D25507E9C1}"/>
                </c:ext>
              </c:extLst>
            </c:dLbl>
            <c:dLbl>
              <c:idx val="3"/>
              <c:layout>
                <c:manualLayout>
                  <c:x val="5.87897641002853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A3-A348-B1F9-82D25507E9C1}"/>
                </c:ext>
              </c:extLst>
            </c:dLbl>
            <c:dLbl>
              <c:idx val="4"/>
              <c:layout>
                <c:manualLayout>
                  <c:x val="1.1757952820057E-2"/>
                  <c:y val="7.8971324910831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A3-A348-B1F9-82D25507E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г.ф.!$B$42:$F$42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г.ф.!$B$45:$F$45</c:f>
              <c:numCache>
                <c:formatCode>#,##0</c:formatCode>
                <c:ptCount val="5"/>
                <c:pt idx="0">
                  <c:v>2.1179999999999999</c:v>
                </c:pt>
                <c:pt idx="1">
                  <c:v>10.728999999999999</c:v>
                </c:pt>
                <c:pt idx="2">
                  <c:v>46.137</c:v>
                </c:pt>
                <c:pt idx="3">
                  <c:v>29.428999999999949</c:v>
                </c:pt>
                <c:pt idx="4">
                  <c:v>62.82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1A3-A348-B1F9-82D25507E9C1}"/>
            </c:ext>
          </c:extLst>
        </c:ser>
        <c:ser>
          <c:idx val="3"/>
          <c:order val="2"/>
          <c:tx>
            <c:strRef>
              <c:f>г.ф.!$A$46</c:f>
              <c:strCache>
                <c:ptCount val="1"/>
                <c:pt idx="0">
                  <c:v>Прибыль (убыток) до налогообложения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3948820501426E-3"/>
                  <c:y val="1.579488680362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A3-A348-B1F9-82D25507E9C1}"/>
                </c:ext>
              </c:extLst>
            </c:dLbl>
            <c:dLbl>
              <c:idx val="1"/>
              <c:layout>
                <c:manualLayout>
                  <c:x val="1.46974410250713E-3"/>
                  <c:y val="1.316188748513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A3-A348-B1F9-82D25507E9C1}"/>
                </c:ext>
              </c:extLst>
            </c:dLbl>
            <c:dLbl>
              <c:idx val="2"/>
              <c:layout>
                <c:manualLayout>
                  <c:x val="1.3227696922564199E-2"/>
                  <c:y val="2.6323774970276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1A3-A348-B1F9-82D25507E9C1}"/>
                </c:ext>
              </c:extLst>
            </c:dLbl>
            <c:dLbl>
              <c:idx val="3"/>
              <c:layout>
                <c:manualLayout>
                  <c:x val="1.46974410250713E-3"/>
                  <c:y val="1.8426642479193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1A3-A348-B1F9-82D25507E9C1}"/>
                </c:ext>
              </c:extLst>
            </c:dLbl>
            <c:dLbl>
              <c:idx val="4"/>
              <c:layout>
                <c:manualLayout>
                  <c:x val="1.02882087175499E-2"/>
                  <c:y val="2.6323774970276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1A3-A348-B1F9-82D25507E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г.ф.!$B$42:$F$42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г.ф.!$B$46:$F$46</c:f>
              <c:numCache>
                <c:formatCode>#,##0</c:formatCode>
                <c:ptCount val="5"/>
                <c:pt idx="0">
                  <c:v>-42.079000000000001</c:v>
                </c:pt>
                <c:pt idx="1">
                  <c:v>-31.564</c:v>
                </c:pt>
                <c:pt idx="2">
                  <c:v>15.381</c:v>
                </c:pt>
                <c:pt idx="3">
                  <c:v>-1.218</c:v>
                </c:pt>
                <c:pt idx="4">
                  <c:v>50.959000000000003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1A3-A348-B1F9-82D25507E9C1}"/>
            </c:ext>
          </c:extLst>
        </c:ser>
        <c:ser>
          <c:idx val="4"/>
          <c:order val="3"/>
          <c:tx>
            <c:strRef>
              <c:f>г.ф.!$A$47</c:f>
              <c:strCache>
                <c:ptCount val="1"/>
                <c:pt idx="0">
                  <c:v>Чистая прибыль (убыток)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184646150428099E-3"/>
                  <c:y val="2.1059019976221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1A3-A348-B1F9-82D25507E9C1}"/>
                </c:ext>
              </c:extLst>
            </c:dLbl>
            <c:dLbl>
              <c:idx val="1"/>
              <c:layout>
                <c:manualLayout>
                  <c:x val="7.3487205125356602E-3"/>
                  <c:y val="1.8426849753012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1A3-A348-B1F9-82D25507E9C1}"/>
                </c:ext>
              </c:extLst>
            </c:dLbl>
            <c:dLbl>
              <c:idx val="2"/>
              <c:layout>
                <c:manualLayout>
                  <c:x val="1.3227696922564199E-2"/>
                  <c:y val="7.8971324910831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1A3-A348-B1F9-82D25507E9C1}"/>
                </c:ext>
              </c:extLst>
            </c:dLbl>
            <c:dLbl>
              <c:idx val="3"/>
              <c:layout>
                <c:manualLayout>
                  <c:x val="0"/>
                  <c:y val="2.105901997622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1A3-A348-B1F9-82D25507E9C1}"/>
                </c:ext>
              </c:extLst>
            </c:dLbl>
            <c:dLbl>
              <c:idx val="4"/>
              <c:layout>
                <c:manualLayout>
                  <c:x val="7.34872051253555E-3"/>
                  <c:y val="-2.6323774970276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1A3-A348-B1F9-82D25507E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г.ф.!$B$42:$F$42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г.ф.!$B$47:$F$47</c:f>
              <c:numCache>
                <c:formatCode>#,##0</c:formatCode>
                <c:ptCount val="5"/>
                <c:pt idx="0">
                  <c:v>-38.703000000000003</c:v>
                </c:pt>
                <c:pt idx="1">
                  <c:v>-28.24199999999999</c:v>
                </c:pt>
                <c:pt idx="2">
                  <c:v>7.192999999999989</c:v>
                </c:pt>
                <c:pt idx="3">
                  <c:v>-8.7039999999999988</c:v>
                </c:pt>
                <c:pt idx="4">
                  <c:v>37.638000000000012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1A3-A348-B1F9-82D25507E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3662888"/>
        <c:axId val="2100522008"/>
        <c:axId val="0"/>
      </c:bar3DChart>
      <c:catAx>
        <c:axId val="2053662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100522008"/>
        <c:crosses val="autoZero"/>
        <c:auto val="1"/>
        <c:lblAlgn val="ctr"/>
        <c:lblOffset val="100"/>
        <c:noMultiLvlLbl val="0"/>
      </c:catAx>
      <c:valAx>
        <c:axId val="210052200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053662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26130429952302"/>
          <c:y val="2.1727895953304401E-2"/>
          <c:w val="0.192053544976484"/>
          <c:h val="0.95654389469973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238407699037"/>
          <c:y val="2.82524059492563E-2"/>
          <c:w val="0.77088801399825202"/>
          <c:h val="0.878915864683584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курс.разницы!$A$21</c:f>
              <c:strCache>
                <c:ptCount val="1"/>
                <c:pt idx="0">
                  <c:v>Расход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61157024793389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8F-504D-B45B-9F8D0C7A87E9}"/>
                </c:ext>
              </c:extLst>
            </c:dLbl>
            <c:dLbl>
              <c:idx val="1"/>
              <c:layout>
                <c:manualLayout>
                  <c:x val="8.81542699724524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8F-504D-B45B-9F8D0C7A87E9}"/>
                </c:ext>
              </c:extLst>
            </c:dLbl>
            <c:dLbl>
              <c:idx val="2"/>
              <c:layout>
                <c:manualLayout>
                  <c:x val="8.81542699724524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8F-504D-B45B-9F8D0C7A87E9}"/>
                </c:ext>
              </c:extLst>
            </c:dLbl>
            <c:dLbl>
              <c:idx val="3"/>
              <c:layout>
                <c:manualLayout>
                  <c:x val="6.611570247933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8F-504D-B45B-9F8D0C7A8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курс.разницы!$B$20:$F$20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курс.разницы!$B$21:$F$21</c:f>
              <c:numCache>
                <c:formatCode>0.0</c:formatCode>
                <c:ptCount val="5"/>
                <c:pt idx="0">
                  <c:v>33.129000000000012</c:v>
                </c:pt>
                <c:pt idx="1">
                  <c:v>20.90199999999999</c:v>
                </c:pt>
                <c:pt idx="2">
                  <c:v>46.807000000000002</c:v>
                </c:pt>
                <c:pt idx="3">
                  <c:v>8.8320000000000007</c:v>
                </c:pt>
                <c:pt idx="4">
                  <c:v>3.4489999999999998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8F-504D-B45B-9F8D0C7A87E9}"/>
            </c:ext>
          </c:extLst>
        </c:ser>
        <c:ser>
          <c:idx val="1"/>
          <c:order val="1"/>
          <c:tx>
            <c:strRef>
              <c:f>курс.разницы!$A$22</c:f>
              <c:strCache>
                <c:ptCount val="1"/>
                <c:pt idx="0">
                  <c:v>Доход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269972451791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8F-504D-B45B-9F8D0C7A87E9}"/>
                </c:ext>
              </c:extLst>
            </c:dLbl>
            <c:dLbl>
              <c:idx val="1"/>
              <c:layout>
                <c:manualLayout>
                  <c:x val="1.5426997245179101E-2"/>
                  <c:y val="-3.181420504995900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8F-504D-B45B-9F8D0C7A87E9}"/>
                </c:ext>
              </c:extLst>
            </c:dLbl>
            <c:dLbl>
              <c:idx val="2"/>
              <c:layout>
                <c:manualLayout>
                  <c:x val="2.02211831535626E-2"/>
                  <c:y val="-5.2647560853014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8F-504D-B45B-9F8D0C7A87E9}"/>
                </c:ext>
              </c:extLst>
            </c:dLbl>
            <c:dLbl>
              <c:idx val="3"/>
              <c:layout>
                <c:manualLayout>
                  <c:x val="1.3223140495867799E-2"/>
                  <c:y val="-4.0404040404040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8F-504D-B45B-9F8D0C7A87E9}"/>
                </c:ext>
              </c:extLst>
            </c:dLbl>
            <c:dLbl>
              <c:idx val="4"/>
              <c:layout>
                <c:manualLayout>
                  <c:x val="1.3802814180067E-2"/>
                  <c:y val="-7.8971341279522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8F-504D-B45B-9F8D0C7A8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курс.разницы!$B$20:$F$20</c:f>
              <c:strCache>
                <c:ptCount val="5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</c:strCache>
            </c:strRef>
          </c:cat>
          <c:val>
            <c:numRef>
              <c:f>курс.разницы!$B$22:$F$22</c:f>
              <c:numCache>
                <c:formatCode>0.0</c:formatCode>
                <c:ptCount val="5"/>
                <c:pt idx="0">
                  <c:v>16.033000000000001</c:v>
                </c:pt>
                <c:pt idx="1">
                  <c:v>16.63400000000005</c:v>
                </c:pt>
                <c:pt idx="2">
                  <c:v>37.463000000000001</c:v>
                </c:pt>
                <c:pt idx="3">
                  <c:v>15.528</c:v>
                </c:pt>
                <c:pt idx="4">
                  <c:v>3.5419999999999998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8F-504D-B45B-9F8D0C7A8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0629752"/>
        <c:axId val="-2130628344"/>
        <c:axId val="0"/>
      </c:bar3DChart>
      <c:catAx>
        <c:axId val="-2130629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-2130628344"/>
        <c:crosses val="autoZero"/>
        <c:auto val="1"/>
        <c:lblAlgn val="ctr"/>
        <c:lblOffset val="100"/>
        <c:noMultiLvlLbl val="0"/>
      </c:catAx>
      <c:valAx>
        <c:axId val="-213062834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-2130629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89486192355443"/>
          <c:y val="0.12199165308159232"/>
          <c:w val="0.16643851166295531"/>
          <c:h val="0.6186735094677520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932789044332301E-2"/>
          <c:y val="2.0185908162981901E-2"/>
          <c:w val="0.77814240962780001"/>
          <c:h val="0.91431854793911704"/>
        </c:manualLayout>
      </c:layout>
      <c:lineChart>
        <c:grouping val="standard"/>
        <c:varyColors val="0"/>
        <c:ser>
          <c:idx val="0"/>
          <c:order val="0"/>
          <c:tx>
            <c:strRef>
              <c:f>'2017 VaR аналит'!$E$23</c:f>
              <c:strCache>
                <c:ptCount val="1"/>
                <c:pt idx="0">
                  <c:v>факт</c:v>
                </c:pt>
              </c:strCache>
            </c:strRef>
          </c:tx>
          <c:marker>
            <c:symbol val="none"/>
          </c:marker>
          <c:cat>
            <c:numRef>
              <c:f>'2017 VaR аналит'!$F$22:$AJ$22</c:f>
              <c:numCache>
                <c:formatCode>0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'2017 VaR аналит'!$F$23:$AJ$23</c:f>
              <c:numCache>
                <c:formatCode>0.0</c:formatCode>
                <c:ptCount val="31"/>
                <c:pt idx="0">
                  <c:v>68.866799999999998</c:v>
                </c:pt>
                <c:pt idx="1">
                  <c:v>68.866799999999998</c:v>
                </c:pt>
                <c:pt idx="2">
                  <c:v>68.866799999999998</c:v>
                </c:pt>
                <c:pt idx="3">
                  <c:v>68.866799999999998</c:v>
                </c:pt>
                <c:pt idx="4">
                  <c:v>68.866799999999998</c:v>
                </c:pt>
                <c:pt idx="5">
                  <c:v>68.866799999999998</c:v>
                </c:pt>
                <c:pt idx="6">
                  <c:v>68.866799999999998</c:v>
                </c:pt>
                <c:pt idx="7">
                  <c:v>68.866799999999998</c:v>
                </c:pt>
                <c:pt idx="8">
                  <c:v>68.866799999999998</c:v>
                </c:pt>
                <c:pt idx="9">
                  <c:v>68.210300000000004</c:v>
                </c:pt>
                <c:pt idx="10">
                  <c:v>67.884100000000004</c:v>
                </c:pt>
                <c:pt idx="11">
                  <c:v>68.058599999999998</c:v>
                </c:pt>
                <c:pt idx="12">
                  <c:v>68.256200000000007</c:v>
                </c:pt>
                <c:pt idx="13">
                  <c:v>68.256200000000007</c:v>
                </c:pt>
                <c:pt idx="14">
                  <c:v>68.256200000000007</c:v>
                </c:pt>
                <c:pt idx="15">
                  <c:v>68.817400000000006</c:v>
                </c:pt>
                <c:pt idx="16">
                  <c:v>69.024299999999997</c:v>
                </c:pt>
                <c:pt idx="17">
                  <c:v>69.172999999999988</c:v>
                </c:pt>
                <c:pt idx="18">
                  <c:v>69.258200000000002</c:v>
                </c:pt>
                <c:pt idx="19">
                  <c:v>69.395300000000006</c:v>
                </c:pt>
                <c:pt idx="20">
                  <c:v>69.395300000000006</c:v>
                </c:pt>
                <c:pt idx="21">
                  <c:v>69.395300000000006</c:v>
                </c:pt>
                <c:pt idx="22">
                  <c:v>69.265000000000001</c:v>
                </c:pt>
                <c:pt idx="23">
                  <c:v>69.0702</c:v>
                </c:pt>
                <c:pt idx="24">
                  <c:v>69.448400000000007</c:v>
                </c:pt>
                <c:pt idx="25">
                  <c:v>69.458000000000013</c:v>
                </c:pt>
                <c:pt idx="26">
                  <c:v>69.607299999999995</c:v>
                </c:pt>
                <c:pt idx="27">
                  <c:v>69.607299999999995</c:v>
                </c:pt>
                <c:pt idx="28">
                  <c:v>69.607299999999995</c:v>
                </c:pt>
                <c:pt idx="29">
                  <c:v>69.851299999999995</c:v>
                </c:pt>
                <c:pt idx="30">
                  <c:v>69.542400000000001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42-D441-8DF6-C85343ECF1FF}"/>
            </c:ext>
          </c:extLst>
        </c:ser>
        <c:ser>
          <c:idx val="1"/>
          <c:order val="1"/>
          <c:tx>
            <c:strRef>
              <c:f>'2017 VaR аналит'!$E$24</c:f>
              <c:strCache>
                <c:ptCount val="1"/>
                <c:pt idx="0">
                  <c:v>прогноз на основе данных за год, 90%</c:v>
                </c:pt>
              </c:strCache>
            </c:strRef>
          </c:tx>
          <c:marker>
            <c:symbol val="none"/>
          </c:marker>
          <c:cat>
            <c:numRef>
              <c:f>'2017 VaR аналит'!$F$22:$AJ$22</c:f>
              <c:numCache>
                <c:formatCode>0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'2017 VaR аналит'!$F$24:$AJ$24</c:f>
              <c:numCache>
                <c:formatCode>0.0</c:formatCode>
                <c:ptCount val="31"/>
                <c:pt idx="0">
                  <c:v>68.356757835678664</c:v>
                </c:pt>
                <c:pt idx="1">
                  <c:v>68.145491453834694</c:v>
                </c:pt>
                <c:pt idx="2">
                  <c:v>67.983381057393188</c:v>
                </c:pt>
                <c:pt idx="3">
                  <c:v>67.846715671357643</c:v>
                </c:pt>
                <c:pt idx="4">
                  <c:v>67.726311049186563</c:v>
                </c:pt>
                <c:pt idx="5">
                  <c:v>67.617456950108235</c:v>
                </c:pt>
                <c:pt idx="6">
                  <c:v>67.517355275048985</c:v>
                </c:pt>
                <c:pt idx="7">
                  <c:v>67.424182907669589</c:v>
                </c:pt>
                <c:pt idx="8">
                  <c:v>67.336673507036338</c:v>
                </c:pt>
                <c:pt idx="9">
                  <c:v>67.253905058023079</c:v>
                </c:pt>
                <c:pt idx="10">
                  <c:v>67.175181513685501</c:v>
                </c:pt>
                <c:pt idx="11">
                  <c:v>67.099962114786393</c:v>
                </c:pt>
                <c:pt idx="12">
                  <c:v>67.027816823891158</c:v>
                </c:pt>
                <c:pt idx="13">
                  <c:v>66.958396968301344</c:v>
                </c:pt>
                <c:pt idx="14">
                  <c:v>66.891415191720313</c:v>
                </c:pt>
                <c:pt idx="15">
                  <c:v>66.826631342715118</c:v>
                </c:pt>
                <c:pt idx="16">
                  <c:v>66.763842282984868</c:v>
                </c:pt>
                <c:pt idx="17">
                  <c:v>66.702874361504342</c:v>
                </c:pt>
                <c:pt idx="18">
                  <c:v>66.643577748779038</c:v>
                </c:pt>
                <c:pt idx="19">
                  <c:v>66.585822098373271</c:v>
                </c:pt>
                <c:pt idx="20">
                  <c:v>66.529493174378899</c:v>
                </c:pt>
                <c:pt idx="21">
                  <c:v>66.474490194293281</c:v>
                </c:pt>
                <c:pt idx="22">
                  <c:v>66.42072371012965</c:v>
                </c:pt>
                <c:pt idx="23">
                  <c:v>66.368113900216557</c:v>
                </c:pt>
                <c:pt idx="24">
                  <c:v>66.316589178393883</c:v>
                </c:pt>
                <c:pt idx="25">
                  <c:v>66.266085051370993</c:v>
                </c:pt>
                <c:pt idx="26">
                  <c:v>66.216543172179755</c:v>
                </c:pt>
                <c:pt idx="27">
                  <c:v>66.167910550097815</c:v>
                </c:pt>
                <c:pt idx="28">
                  <c:v>66.120138886542534</c:v>
                </c:pt>
                <c:pt idx="29">
                  <c:v>66.073184013225088</c:v>
                </c:pt>
                <c:pt idx="30">
                  <c:v>66.027005413951542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42-D441-8DF6-C85343ECF1FF}"/>
            </c:ext>
          </c:extLst>
        </c:ser>
        <c:ser>
          <c:idx val="2"/>
          <c:order val="2"/>
          <c:tx>
            <c:strRef>
              <c:f>'2017 VaR аналит'!$E$25</c:f>
              <c:strCache>
                <c:ptCount val="1"/>
                <c:pt idx="0">
                  <c:v>прогноз на основе данных за год, 95%</c:v>
                </c:pt>
              </c:strCache>
            </c:strRef>
          </c:tx>
          <c:marker>
            <c:symbol val="none"/>
          </c:marker>
          <c:cat>
            <c:numRef>
              <c:f>'2017 VaR аналит'!$F$22:$AJ$22</c:f>
              <c:numCache>
                <c:formatCode>0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'2017 VaR аналит'!$F$25:$AJ$25</c:f>
              <c:numCache>
                <c:formatCode>0.0</c:formatCode>
                <c:ptCount val="31"/>
                <c:pt idx="0">
                  <c:v>68.208078534055659</c:v>
                </c:pt>
                <c:pt idx="1">
                  <c:v>67.935227169035471</c:v>
                </c:pt>
                <c:pt idx="2">
                  <c:v>67.725860952948352</c:v>
                </c:pt>
                <c:pt idx="3">
                  <c:v>67.549357068111561</c:v>
                </c:pt>
                <c:pt idx="4">
                  <c:v>67.393854023910421</c:v>
                </c:pt>
                <c:pt idx="5">
                  <c:v>67.253268525818598</c:v>
                </c:pt>
                <c:pt idx="6">
                  <c:v>67.123986817851531</c:v>
                </c:pt>
                <c:pt idx="7">
                  <c:v>67.003654338070803</c:v>
                </c:pt>
                <c:pt idx="8">
                  <c:v>66.890635602167364</c:v>
                </c:pt>
                <c:pt idx="9">
                  <c:v>66.783739823971189</c:v>
                </c:pt>
                <c:pt idx="10">
                  <c:v>66.682068056110054</c:v>
                </c:pt>
                <c:pt idx="11">
                  <c:v>66.584921905896735</c:v>
                </c:pt>
                <c:pt idx="12">
                  <c:v>66.491745978289316</c:v>
                </c:pt>
                <c:pt idx="13">
                  <c:v>66.402089961123266</c:v>
                </c:pt>
                <c:pt idx="14">
                  <c:v>66.315582732608604</c:v>
                </c:pt>
                <c:pt idx="15">
                  <c:v>66.231914136223111</c:v>
                </c:pt>
                <c:pt idx="16">
                  <c:v>66.150821818050176</c:v>
                </c:pt>
                <c:pt idx="17">
                  <c:v>66.072081507106077</c:v>
                </c:pt>
                <c:pt idx="18">
                  <c:v>65.995499698008274</c:v>
                </c:pt>
                <c:pt idx="19">
                  <c:v>65.920908047820788</c:v>
                </c:pt>
                <c:pt idx="20">
                  <c:v>65.848159020418365</c:v>
                </c:pt>
                <c:pt idx="21">
                  <c:v>65.777122454801244</c:v>
                </c:pt>
                <c:pt idx="22">
                  <c:v>65.707682828541948</c:v>
                </c:pt>
                <c:pt idx="23">
                  <c:v>65.639737051636999</c:v>
                </c:pt>
                <c:pt idx="24">
                  <c:v>65.573192670278914</c:v>
                </c:pt>
                <c:pt idx="25">
                  <c:v>65.507966391127994</c:v>
                </c:pt>
                <c:pt idx="26">
                  <c:v>65.443982858845104</c:v>
                </c:pt>
                <c:pt idx="27">
                  <c:v>65.381173635703405</c:v>
                </c:pt>
                <c:pt idx="28">
                  <c:v>65.319476343893086</c:v>
                </c:pt>
                <c:pt idx="29">
                  <c:v>65.258833939894743</c:v>
                </c:pt>
                <c:pt idx="30">
                  <c:v>65.19919409688454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42-D441-8DF6-C85343ECF1FF}"/>
            </c:ext>
          </c:extLst>
        </c:ser>
        <c:ser>
          <c:idx val="3"/>
          <c:order val="3"/>
          <c:tx>
            <c:strRef>
              <c:f>'2017 VaR аналит'!$E$26</c:f>
              <c:strCache>
                <c:ptCount val="1"/>
                <c:pt idx="0">
                  <c:v>прогноз на основе данных за месяц, 90%</c:v>
                </c:pt>
              </c:strCache>
            </c:strRef>
          </c:tx>
          <c:marker>
            <c:symbol val="none"/>
          </c:marker>
          <c:cat>
            <c:numRef>
              <c:f>'2017 VaR аналит'!$F$22:$AJ$22</c:f>
              <c:numCache>
                <c:formatCode>0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'2017 VaR аналит'!$F$26:$AJ$26</c:f>
              <c:numCache>
                <c:formatCode>0.0</c:formatCode>
                <c:ptCount val="31"/>
                <c:pt idx="0">
                  <c:v>68.543290330464359</c:v>
                </c:pt>
                <c:pt idx="1">
                  <c:v>68.409288237783827</c:v>
                </c:pt>
                <c:pt idx="2">
                  <c:v>68.306464815624366</c:v>
                </c:pt>
                <c:pt idx="3">
                  <c:v>68.219780660928777</c:v>
                </c:pt>
                <c:pt idx="4">
                  <c:v>68.143410387539859</c:v>
                </c:pt>
                <c:pt idx="5">
                  <c:v>68.074366382781207</c:v>
                </c:pt>
                <c:pt idx="6">
                  <c:v>68.010873867683983</c:v>
                </c:pt>
                <c:pt idx="7">
                  <c:v>67.951776475567783</c:v>
                </c:pt>
                <c:pt idx="8">
                  <c:v>67.896270991393166</c:v>
                </c:pt>
                <c:pt idx="9">
                  <c:v>67.843772599179019</c:v>
                </c:pt>
                <c:pt idx="10">
                  <c:v>67.793839810098419</c:v>
                </c:pt>
                <c:pt idx="11">
                  <c:v>67.746129631249161</c:v>
                </c:pt>
                <c:pt idx="12">
                  <c:v>67.700369298380934</c:v>
                </c:pt>
                <c:pt idx="13">
                  <c:v>67.656337655289136</c:v>
                </c:pt>
                <c:pt idx="14">
                  <c:v>67.613852437551358</c:v>
                </c:pt>
                <c:pt idx="15">
                  <c:v>67.572761321857456</c:v>
                </c:pt>
                <c:pt idx="16">
                  <c:v>67.532935461595983</c:v>
                </c:pt>
                <c:pt idx="17">
                  <c:v>67.494264713351697</c:v>
                </c:pt>
                <c:pt idx="18">
                  <c:v>67.456654043236085</c:v>
                </c:pt>
                <c:pt idx="19">
                  <c:v>67.420020775079763</c:v>
                </c:pt>
                <c:pt idx="20">
                  <c:v>67.384292451302926</c:v>
                </c:pt>
                <c:pt idx="21">
                  <c:v>67.349405147554748</c:v>
                </c:pt>
                <c:pt idx="22">
                  <c:v>67.315302128744506</c:v>
                </c:pt>
                <c:pt idx="23">
                  <c:v>67.281932765562672</c:v>
                </c:pt>
                <c:pt idx="24">
                  <c:v>67.249251652321931</c:v>
                </c:pt>
                <c:pt idx="25">
                  <c:v>67.217217882201965</c:v>
                </c:pt>
                <c:pt idx="26">
                  <c:v>67.185794446873459</c:v>
                </c:pt>
                <c:pt idx="27">
                  <c:v>67.154947735368154</c:v>
                </c:pt>
                <c:pt idx="28">
                  <c:v>67.124647112848947</c:v>
                </c:pt>
                <c:pt idx="29">
                  <c:v>67.094864564243125</c:v>
                </c:pt>
                <c:pt idx="30">
                  <c:v>67.065574390928688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42-D441-8DF6-C85343ECF1FF}"/>
            </c:ext>
          </c:extLst>
        </c:ser>
        <c:ser>
          <c:idx val="4"/>
          <c:order val="4"/>
          <c:tx>
            <c:strRef>
              <c:f>'2017 VaR аналит'!$E$27</c:f>
              <c:strCache>
                <c:ptCount val="1"/>
                <c:pt idx="0">
                  <c:v>прогноз на основе данных за месяц, 95%</c:v>
                </c:pt>
              </c:strCache>
            </c:strRef>
          </c:tx>
          <c:marker>
            <c:symbol val="none"/>
          </c:marker>
          <c:cat>
            <c:numRef>
              <c:f>'2017 VaR аналит'!$F$22:$AJ$22</c:f>
              <c:numCache>
                <c:formatCode>0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'2017 VaR аналит'!$F$27:$AJ$27</c:f>
              <c:numCache>
                <c:formatCode>0.0</c:formatCode>
                <c:ptCount val="31"/>
                <c:pt idx="0">
                  <c:v>68.454655906904676</c:v>
                </c:pt>
                <c:pt idx="1">
                  <c:v>68.28394023389265</c:v>
                </c:pt>
                <c:pt idx="2">
                  <c:v>68.152945490719489</c:v>
                </c:pt>
                <c:pt idx="3">
                  <c:v>68.042511813809284</c:v>
                </c:pt>
                <c:pt idx="4">
                  <c:v>67.945217791313965</c:v>
                </c:pt>
                <c:pt idx="5">
                  <c:v>67.85725727141434</c:v>
                </c:pt>
                <c:pt idx="6">
                  <c:v>67.776369225345604</c:v>
                </c:pt>
                <c:pt idx="7">
                  <c:v>67.701080467785303</c:v>
                </c:pt>
                <c:pt idx="8">
                  <c:v>67.630367720714048</c:v>
                </c:pt>
                <c:pt idx="9">
                  <c:v>67.563485941634312</c:v>
                </c:pt>
                <c:pt idx="10">
                  <c:v>67.499872683641513</c:v>
                </c:pt>
                <c:pt idx="11">
                  <c:v>67.439090981439023</c:v>
                </c:pt>
                <c:pt idx="12">
                  <c:v>67.380793339465171</c:v>
                </c:pt>
                <c:pt idx="13">
                  <c:v>67.324698009654554</c:v>
                </c:pt>
                <c:pt idx="14">
                  <c:v>67.270572791204003</c:v>
                </c:pt>
                <c:pt idx="15">
                  <c:v>67.218223627618855</c:v>
                </c:pt>
                <c:pt idx="16">
                  <c:v>67.167486371193618</c:v>
                </c:pt>
                <c:pt idx="17">
                  <c:v>67.118220701677913</c:v>
                </c:pt>
                <c:pt idx="18">
                  <c:v>67.070305548020258</c:v>
                </c:pt>
                <c:pt idx="19">
                  <c:v>67.023635582627719</c:v>
                </c:pt>
                <c:pt idx="20">
                  <c:v>66.978118496161699</c:v>
                </c:pt>
                <c:pt idx="21">
                  <c:v>66.933672850427527</c:v>
                </c:pt>
                <c:pt idx="22">
                  <c:v>66.890226366186354</c:v>
                </c:pt>
                <c:pt idx="23">
                  <c:v>66.847714542828683</c:v>
                </c:pt>
                <c:pt idx="24">
                  <c:v>66.806079534523278</c:v>
                </c:pt>
                <c:pt idx="25">
                  <c:v>66.765269226894972</c:v>
                </c:pt>
                <c:pt idx="26">
                  <c:v>66.725236472158471</c:v>
                </c:pt>
                <c:pt idx="27">
                  <c:v>66.685938450690927</c:v>
                </c:pt>
                <c:pt idx="28">
                  <c:v>66.647336134394607</c:v>
                </c:pt>
                <c:pt idx="29">
                  <c:v>66.60939383269168</c:v>
                </c:pt>
                <c:pt idx="30">
                  <c:v>66.572078806112856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C42-D441-8DF6-C85343ECF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569544"/>
        <c:axId val="2121561800"/>
      </c:lineChart>
      <c:catAx>
        <c:axId val="20995695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21561800"/>
        <c:crosses val="autoZero"/>
        <c:auto val="1"/>
        <c:lblAlgn val="ctr"/>
        <c:lblOffset val="100"/>
        <c:noMultiLvlLbl val="0"/>
      </c:catAx>
      <c:valAx>
        <c:axId val="2121561800"/>
        <c:scaling>
          <c:orientation val="minMax"/>
          <c:min val="65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099569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82555689443902"/>
          <c:y val="0"/>
          <c:w val="0.19817444310556201"/>
          <c:h val="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A804C-7CEF-4EDF-9F5B-D1C553D45A67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0795-53D6-4C34-AFCD-19247B912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5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271C1-AB4E-4601-A607-AFE07B3FF4EF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7FBBB-0D4D-4433-8B74-2D2577EC0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0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7FBBB-0D4D-4433-8B74-2D2577EC09E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36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7FBBB-0D4D-4433-8B74-2D2577EC09E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7FBBB-0D4D-4433-8B74-2D2577EC09E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7FBBB-0D4D-4433-8B74-2D2577EC09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7FBBB-0D4D-4433-8B74-2D2577EC09E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8BF5-C4DD-42B2-B7E2-8755ACE63EC2}" type="datetime1">
              <a:rPr lang="ru-RU" smtClean="0"/>
              <a:pPr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4834-50D4-4EC9-84CC-F63928F1E01D}" type="datetime1">
              <a:rPr lang="ru-RU" smtClean="0"/>
              <a:pPr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11E3-697B-4AF6-886E-5214D0CBB404}" type="datetime1">
              <a:rPr lang="ru-RU" smtClean="0"/>
              <a:pPr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24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000" y="2376024"/>
            <a:ext cx="7772400" cy="1052976"/>
          </a:xfrm>
        </p:spPr>
        <p:txBody>
          <a:bodyPr>
            <a:normAutofit/>
          </a:bodyPr>
          <a:lstStyle>
            <a:lvl1pPr algn="ctr">
              <a:defRPr sz="3306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991" y="4365105"/>
            <a:ext cx="6400800" cy="504056"/>
          </a:xfrm>
        </p:spPr>
        <p:txBody>
          <a:bodyPr>
            <a:normAutofit/>
          </a:bodyPr>
          <a:lstStyle>
            <a:lvl1pPr marL="0" indent="0" algn="ctr">
              <a:buNone/>
              <a:defRPr sz="1503" baseline="0">
                <a:solidFill>
                  <a:srgbClr val="595959"/>
                </a:solidFill>
                <a:latin typeface="Arial" panose="020B0604020202020204" pitchFamily="34" charset="0"/>
              </a:defRPr>
            </a:lvl1pPr>
            <a:lvl2pPr marL="343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4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name(s)</a:t>
            </a:r>
            <a:endParaRPr lang="nl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11289" y="3536692"/>
            <a:ext cx="6329363" cy="720725"/>
          </a:xfrm>
        </p:spPr>
        <p:txBody>
          <a:bodyPr anchor="ctr">
            <a:normAutofit/>
          </a:bodyPr>
          <a:lstStyle>
            <a:lvl1pPr marL="0" indent="0" algn="ctr" defTabSz="68708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nl-BE" sz="2104" kern="1200" baseline="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503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nternal us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4000" y="2376024"/>
            <a:ext cx="7772400" cy="1052976"/>
          </a:xfrm>
        </p:spPr>
        <p:txBody>
          <a:bodyPr>
            <a:normAutofit/>
          </a:bodyPr>
          <a:lstStyle>
            <a:lvl1pPr algn="ctr">
              <a:defRPr sz="3306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template for internal use</a:t>
            </a:r>
            <a:endParaRPr lang="nl-BE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991" y="4365105"/>
            <a:ext cx="6400800" cy="504056"/>
          </a:xfrm>
        </p:spPr>
        <p:txBody>
          <a:bodyPr>
            <a:normAutofit/>
          </a:bodyPr>
          <a:lstStyle>
            <a:lvl1pPr marL="0" indent="0" algn="ctr">
              <a:buNone/>
              <a:defRPr sz="1503" baseline="0">
                <a:solidFill>
                  <a:srgbClr val="595959"/>
                </a:solidFill>
                <a:latin typeface="Arial" panose="020B0604020202020204" pitchFamily="34" charset="0"/>
              </a:defRPr>
            </a:lvl1pPr>
            <a:lvl2pPr marL="343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4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name(s)</a:t>
            </a:r>
            <a:endParaRPr lang="nl-BE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3536692"/>
            <a:ext cx="7776864" cy="720725"/>
          </a:xfrm>
        </p:spPr>
        <p:txBody>
          <a:bodyPr anchor="ctr">
            <a:normAutofit/>
          </a:bodyPr>
          <a:lstStyle>
            <a:lvl1pPr marL="0" indent="0" algn="ctr" defTabSz="68708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nl-BE" sz="2104" kern="1200" baseline="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Replacing globe templates for print &amp; mail</a:t>
            </a:r>
            <a:br>
              <a:rPr lang="en-US" dirty="0"/>
            </a:br>
            <a:r>
              <a:rPr lang="en-US" dirty="0"/>
              <a:t>Click to edit date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0257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/>
          </a:bodyPr>
          <a:lstStyle>
            <a:lvl1pPr algn="l">
              <a:defRPr sz="1503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3"/>
            <a:ext cx="8229600" cy="4525963"/>
          </a:xfrm>
        </p:spPr>
        <p:txBody>
          <a:bodyPr/>
          <a:lstStyle>
            <a:lvl1pPr marL="257655" indent="-257655">
              <a:buFont typeface="Arial" panose="020B0604020202020204" pitchFamily="34" charset="0"/>
              <a:buChar char="-"/>
              <a:defRPr sz="1353" baseline="0">
                <a:latin typeface="Arial" panose="020B0604020202020204" pitchFamily="34" charset="0"/>
              </a:defRPr>
            </a:lvl1pPr>
            <a:lvl2pPr marL="558253" indent="-214713">
              <a:buFont typeface="Wingdings" panose="05000000000000000000" pitchFamily="2" charset="2"/>
              <a:buChar char="§"/>
              <a:defRPr sz="1202" baseline="0">
                <a:latin typeface="Arial" panose="020B0604020202020204" pitchFamily="34" charset="0"/>
              </a:defRPr>
            </a:lvl2pPr>
            <a:lvl3pPr marL="858850" indent="-171770">
              <a:buFont typeface="Arial" panose="020B0604020202020204" pitchFamily="34" charset="0"/>
              <a:buChar char="•"/>
              <a:defRPr sz="1052" baseline="0">
                <a:latin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268" y="6356353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676" baseline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E3F4C64B-CAFF-40EA-BA09-6EC7676371BE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02836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079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1066801" y="6637338"/>
            <a:ext cx="7350125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Business fair_Joint project. March 21, 2012</a:t>
            </a:r>
            <a:endParaRPr lang="nl-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0726" y="6637338"/>
            <a:ext cx="269875" cy="1444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92DF933-2421-49D9-BB44-25C95B2F6310}" type="slidenum">
              <a:rPr lang="nl-NL" altLang="ru-RU"/>
              <a:pPr>
                <a:defRPr/>
              </a:pPr>
              <a:t>‹#›</a:t>
            </a:fld>
            <a:endParaRPr lang="nl-NL" altLang="ru-RU"/>
          </a:p>
        </p:txBody>
      </p:sp>
    </p:spTree>
    <p:extLst>
      <p:ext uri="{BB962C8B-B14F-4D97-AF65-F5344CB8AC3E}">
        <p14:creationId xmlns:p14="http://schemas.microsoft.com/office/powerpoint/2010/main" val="216189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364C-E0E1-48B2-9FE7-741ADD0D4BC1}" type="datetime1">
              <a:rPr lang="ru-RU" smtClean="0"/>
              <a:pPr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BCAE-3935-429F-8B20-341AF548F786}" type="datetime1">
              <a:rPr lang="ru-RU" smtClean="0"/>
              <a:pPr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1DB-0731-4E69-A232-09365BA0744C}" type="datetime1">
              <a:rPr lang="ru-RU" smtClean="0"/>
              <a:pPr/>
              <a:t>12.06.2022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374D-7371-49AF-A8B1-063AB6E00314}" type="datetime1">
              <a:rPr lang="ru-RU" smtClean="0"/>
              <a:pPr/>
              <a:t>12.06.2022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98F8-D878-499F-8F3C-4CB8FD857767}" type="datetime1">
              <a:rPr lang="ru-RU" smtClean="0"/>
              <a:pPr/>
              <a:t>12.06.2022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7A49-AF18-4E71-8EBF-FF9705D7283F}" type="datetime1">
              <a:rPr lang="ru-RU" smtClean="0"/>
              <a:pPr/>
              <a:t>12.06.2022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B37F-8EB3-43E2-ADF9-709546943C90}" type="datetime1">
              <a:rPr lang="ru-RU" smtClean="0"/>
              <a:pPr/>
              <a:t>12.06.2022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2737-7C72-4543-B884-69EDBA118272}" type="datetime1">
              <a:rPr lang="ru-RU" smtClean="0"/>
              <a:pPr/>
              <a:t>12.06.2022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655E2-5E64-4CEF-B2EB-7BD8DFBA8274}" type="datetime1">
              <a:rPr lang="ru-RU" smtClean="0"/>
              <a:pPr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F424-D603-4688-94ED-D15AD80A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926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F4C64B-CAFF-40EA-BA09-6EC7676371BE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41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l" defTabSz="687080" rtl="0" eaLnBrk="1" latinLnBrk="0" hangingPunct="1">
        <a:spcBef>
          <a:spcPct val="0"/>
        </a:spcBef>
        <a:buNone/>
        <a:defRPr lang="nl-BE" sz="1503" kern="1200" baseline="0" dirty="0">
          <a:solidFill>
            <a:srgbClr val="40404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655" indent="-257655" algn="l" defTabSz="687080" rtl="0" eaLnBrk="1" latinLnBrk="0" hangingPunct="1">
        <a:spcBef>
          <a:spcPct val="20000"/>
        </a:spcBef>
        <a:buFont typeface="Arial" panose="020B0604020202020204" pitchFamily="34" charset="0"/>
        <a:buChar char="-"/>
        <a:defRPr lang="en-US" sz="1353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8253" indent="-214713" algn="l" defTabSz="68708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202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8850" indent="-171770" algn="l" defTabSz="68708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052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2390" indent="-171770" algn="l" defTabSz="687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3" kern="1200">
          <a:solidFill>
            <a:schemeClr val="tx1"/>
          </a:solidFill>
          <a:latin typeface="+mn-lt"/>
          <a:ea typeface="+mn-ea"/>
          <a:cs typeface="+mn-cs"/>
        </a:defRPr>
      </a:lvl4pPr>
      <a:lvl5pPr marL="1545930" indent="-171770" algn="l" defTabSz="68708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3" kern="1200">
          <a:solidFill>
            <a:schemeClr val="tx1"/>
          </a:solidFill>
          <a:latin typeface="+mn-lt"/>
          <a:ea typeface="+mn-ea"/>
          <a:cs typeface="+mn-cs"/>
        </a:defRPr>
      </a:lvl5pPr>
      <a:lvl6pPr marL="1889470" indent="-171770" algn="l" defTabSz="687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3" kern="1200">
          <a:solidFill>
            <a:schemeClr val="tx1"/>
          </a:solidFill>
          <a:latin typeface="+mn-lt"/>
          <a:ea typeface="+mn-ea"/>
          <a:cs typeface="+mn-cs"/>
        </a:defRPr>
      </a:lvl6pPr>
      <a:lvl7pPr marL="2233011" indent="-171770" algn="l" defTabSz="687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3" kern="1200">
          <a:solidFill>
            <a:schemeClr val="tx1"/>
          </a:solidFill>
          <a:latin typeface="+mn-lt"/>
          <a:ea typeface="+mn-ea"/>
          <a:cs typeface="+mn-cs"/>
        </a:defRPr>
      </a:lvl7pPr>
      <a:lvl8pPr marL="2576551" indent="-171770" algn="l" defTabSz="687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3" kern="1200">
          <a:solidFill>
            <a:schemeClr val="tx1"/>
          </a:solidFill>
          <a:latin typeface="+mn-lt"/>
          <a:ea typeface="+mn-ea"/>
          <a:cs typeface="+mn-cs"/>
        </a:defRPr>
      </a:lvl8pPr>
      <a:lvl9pPr marL="2920091" indent="-171770" algn="l" defTabSz="687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Особенности и условия деятельности предприятий с иностранным капиталом в ОЭЗ регионального уровня (на примере ООО «Хавле Индустриверке»)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Студентка группы ОЗМ-МЭК-16-1: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Черникова О.А.</a:t>
            </a:r>
            <a:endParaRPr lang="ru-RU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Научный руководитель: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к.э.н., доцент Козлова Е.И.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087539" y="188640"/>
            <a:ext cx="7776863" cy="67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Липецкий государственный технический университет</a:t>
            </a:r>
          </a:p>
        </p:txBody>
      </p:sp>
      <p:pic>
        <p:nvPicPr>
          <p:cNvPr id="1026" name="Picture 2" descr="C:\Users\Анатолий\Desktop\ЛГТУ\КНИР\250px-Lgtu_emblem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80035" cy="772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7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2241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/>
              <a:t>Таблица </a:t>
            </a:r>
            <a:r>
              <a:rPr lang="en-US" sz="2000" b="1" dirty="0"/>
              <a:t>5</a:t>
            </a:r>
            <a:r>
              <a:rPr lang="ru-RU" sz="2000" b="1" dirty="0"/>
              <a:t>. Зависимость сальдо курсовых </a:t>
            </a:r>
            <a:r>
              <a:rPr lang="ru-RU" sz="2000" b="1" dirty="0" err="1"/>
              <a:t>разниц</a:t>
            </a:r>
            <a:r>
              <a:rPr lang="ru-RU" sz="2000" b="1" dirty="0"/>
              <a:t> по счетам учета валютных денежных средств и денежных эквивалентов ООО «</a:t>
            </a:r>
            <a:r>
              <a:rPr lang="ru-RU" sz="2000" b="1" dirty="0" err="1"/>
              <a:t>Хавле</a:t>
            </a:r>
            <a:r>
              <a:rPr lang="ru-RU" sz="2000" b="1" dirty="0"/>
              <a:t> </a:t>
            </a:r>
            <a:r>
              <a:rPr lang="ru-RU" sz="2000" b="1" dirty="0" err="1"/>
              <a:t>Индустриверке</a:t>
            </a:r>
            <a:r>
              <a:rPr lang="ru-RU" sz="2000" b="1" dirty="0"/>
              <a:t>» от дисперсии официального валютного курса евро, 2013-2017 гг.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836316"/>
              </p:ext>
            </p:extLst>
          </p:nvPr>
        </p:nvGraphicFramePr>
        <p:xfrm>
          <a:off x="395536" y="1628800"/>
          <a:ext cx="8424935" cy="482453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3964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dirty="0"/>
                        <a:t>Год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dirty="0"/>
                        <a:t>Величина влияния изменений курса иностранной валюты по отношению к рублю, тыс.руб.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dirty="0"/>
                        <a:t>Изменение Y, тыс.руб.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dirty="0"/>
                        <a:t>Дисперсия, руб.</a:t>
                      </a:r>
                      <a:r>
                        <a:rPr lang="ru-RU" sz="1700" baseline="30000" dirty="0"/>
                        <a:t>2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dirty="0"/>
                        <a:t>Изменение дисперсия, руб.</a:t>
                      </a:r>
                      <a:r>
                        <a:rPr lang="ru-RU" sz="1700" baseline="30000" dirty="0"/>
                        <a:t>2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dirty="0"/>
                        <a:t>Изменение Y, обусловленное изменением дисперсии</a:t>
                      </a:r>
                      <a:endParaRPr lang="ru-RU" sz="1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</a:rPr>
                        <a:t>тыс.руб.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dirty="0"/>
                        <a:t>2013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-532,00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-1 766,00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3,10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2,44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-198,30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11%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/>
                        <a:t>2014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-3 978,00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-3 446,00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41,90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38,80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-3 155,40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92%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 dirty="0"/>
                        <a:t>2015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-5 391,00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-1 413,00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51,20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9,30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-756,32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54%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/>
                        <a:t>2016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1 719,00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7 110,00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33,80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-17,40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1 415,05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20%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700"/>
                        <a:t>2017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1 021,00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-698,00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12,00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-21,80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1 772,88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-254%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96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77272"/>
            <a:ext cx="8085584" cy="648072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Рисунок </a:t>
            </a:r>
            <a:r>
              <a:rPr lang="en-US" sz="2700" b="1" dirty="0"/>
              <a:t>3</a:t>
            </a:r>
            <a:r>
              <a:rPr lang="ru-RU" sz="2700" b="1" dirty="0"/>
              <a:t> – Фактический и прогнозный курс евро, январь 2018 г.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09626610"/>
              </p:ext>
            </p:extLst>
          </p:nvPr>
        </p:nvGraphicFramePr>
        <p:xfrm>
          <a:off x="323528" y="136525"/>
          <a:ext cx="8640960" cy="530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93296"/>
            <a:ext cx="8013576" cy="216023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Рисунок 4 - Методы минимизации валютного риска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 descr="ÐÐµÑÐ¾Ð´Ñ Ð¼Ð¸Ð½Ð¸Ð¼Ð¸Ð·Ð°ÑÐ¸Ð¸ Ð²Ð°Ð»ÑÑÐ½Ð¾Ð³Ð¾ ÑÐ¸ÑÐº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912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6002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7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4536504"/>
          </a:xfrm>
        </p:spPr>
        <p:txBody>
          <a:bodyPr>
            <a:noAutofit/>
          </a:bodyPr>
          <a:lstStyle/>
          <a:p>
            <a:pPr marL="0" indent="343540" algn="just">
              <a:spcBef>
                <a:spcPts val="0"/>
              </a:spcBef>
              <a:buNone/>
            </a:pPr>
            <a:r>
              <a:rPr lang="ru-RU" sz="18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en-US" sz="18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организационно-экономических мероприятий повышения экономической эффективности экспортно-импортной деятельности промышленного предприятия на этапе совершения таможенных операций.</a:t>
            </a:r>
            <a:endParaRPr lang="en-US" sz="18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3540" algn="just">
              <a:spcBef>
                <a:spcPts val="0"/>
              </a:spcBef>
              <a:buNone/>
            </a:pPr>
            <a:r>
              <a:rPr lang="ru-RU" sz="18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</a:p>
          <a:p>
            <a:pPr marL="0" indent="343540" algn="just">
              <a:spcBef>
                <a:spcPts val="0"/>
              </a:spcBef>
              <a:buFontTx/>
              <a:buChar char="-"/>
            </a:pPr>
            <a:r>
              <a:rPr lang="ru-RU" sz="18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содержание и роль процесса таможенного оформления в системе внешнеэкономической деятельности организации;</a:t>
            </a:r>
          </a:p>
          <a:p>
            <a:pPr marL="0" indent="343540" algn="just">
              <a:spcBef>
                <a:spcPts val="0"/>
              </a:spcBef>
              <a:buFontTx/>
              <a:buChar char="-"/>
            </a:pPr>
            <a:r>
              <a:rPr lang="ru-RU" sz="18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издержки осуществления таможенного оформления;</a:t>
            </a:r>
          </a:p>
          <a:p>
            <a:pPr marL="0" indent="343540" algn="just">
              <a:spcBef>
                <a:spcPts val="0"/>
              </a:spcBef>
              <a:buFontTx/>
              <a:buChar char="-"/>
            </a:pPr>
            <a:r>
              <a:rPr lang="ru-RU" sz="18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подходов к решению проблем оптимизации процессов таможенного оформления; </a:t>
            </a:r>
          </a:p>
          <a:p>
            <a:pPr marL="0" indent="343540" algn="just">
              <a:spcBef>
                <a:spcPts val="0"/>
              </a:spcBef>
              <a:buFontTx/>
              <a:buChar char="-"/>
            </a:pPr>
            <a:r>
              <a:rPr lang="ru-RU" sz="18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внешнеэкономическую деятельность ООО «</a:t>
            </a:r>
            <a:r>
              <a:rPr lang="ru-RU" sz="18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Бекарт</a:t>
            </a:r>
            <a:r>
              <a:rPr lang="ru-RU" sz="18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Липецк»;</a:t>
            </a:r>
          </a:p>
          <a:p>
            <a:pPr marL="0" indent="343540" algn="just">
              <a:spcBef>
                <a:spcPts val="0"/>
              </a:spcBef>
              <a:buFontTx/>
              <a:buChar char="-"/>
            </a:pPr>
            <a:r>
              <a:rPr lang="ru-RU" sz="18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проблемы организации таможенного оформления в ООО «</a:t>
            </a:r>
            <a:r>
              <a:rPr lang="ru-RU" sz="18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Бекарт</a:t>
            </a:r>
            <a:r>
              <a:rPr lang="ru-RU" sz="18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Липецк» и рассмотреть пути их решения.</a:t>
            </a:r>
          </a:p>
          <a:p>
            <a:pPr marL="0" indent="343540" algn="just">
              <a:spcBef>
                <a:spcPts val="0"/>
              </a:spcBef>
              <a:buNone/>
            </a:pPr>
            <a:r>
              <a:rPr lang="ru-RU" sz="18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en-US" sz="18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экспортно-импортная деятельность ООО «</a:t>
            </a:r>
            <a:r>
              <a:rPr lang="ru-RU" sz="18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Бекарт</a:t>
            </a:r>
            <a:r>
              <a:rPr lang="ru-RU" sz="18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Липецк».</a:t>
            </a:r>
          </a:p>
          <a:p>
            <a:pPr marL="0" indent="343540" algn="just">
              <a:spcBef>
                <a:spcPts val="0"/>
              </a:spcBef>
              <a:buNone/>
            </a:pPr>
            <a:r>
              <a:rPr lang="ru-RU" sz="18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en-US" sz="18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организационно-экономические отношения, возникающие в процессе внешнеэкономической деятельности промышленных предприятий на этапе таможенного оформления.</a:t>
            </a:r>
            <a:endParaRPr lang="en-US" sz="18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3540" algn="just">
              <a:spcBef>
                <a:spcPts val="0"/>
              </a:spcBef>
              <a:buNone/>
            </a:pPr>
            <a:endParaRPr lang="ru-RU" sz="1803" dirty="0">
              <a:latin typeface="+mn-lt"/>
              <a:cs typeface="Times New Roman" panose="02020603050405020304" pitchFamily="18" charset="0"/>
            </a:endParaRPr>
          </a:p>
          <a:p>
            <a:endParaRPr lang="ru-RU" sz="180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7080"/>
            <a:fld id="{E3F4C64B-CAFF-40EA-BA09-6EC7676371BE}" type="slidenum">
              <a:rPr lang="nl-BE" sz="135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687080"/>
              <a:t>2</a:t>
            </a:fld>
            <a:endParaRPr lang="nl-BE" sz="135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8568952" cy="61926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Цель проводимого исследования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sz="1800" dirty="0"/>
              <a:t>анализ функционирования предприятий с иностранным капиталом в условиях особых экономических зон регионального уровня. 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Задачи исследования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ru-RU" sz="1800" dirty="0"/>
              <a:t>анализ нормативно-правовой базы, регламентирующей деятельность предприятий с участием иностранного капитала;</a:t>
            </a:r>
          </a:p>
          <a:p>
            <a:pPr lvl="0"/>
            <a:r>
              <a:rPr lang="ru-RU" sz="1800" dirty="0"/>
              <a:t>анализ характеристик, типов, условий деятельности особых экономических зон в Российской Федерации;</a:t>
            </a:r>
          </a:p>
          <a:p>
            <a:pPr lvl="0"/>
            <a:r>
              <a:rPr lang="ru-RU" sz="1800" dirty="0"/>
              <a:t>анализ нормативно-правовой регламентации деятельности особых экономических зон регионального уровня;</a:t>
            </a:r>
          </a:p>
          <a:p>
            <a:pPr lvl="0"/>
            <a:r>
              <a:rPr lang="ru-RU" sz="1800" dirty="0"/>
              <a:t>анализ эффективности производственно-хозяйственной деятельности ООО «Хавле Индустриверке»;</a:t>
            </a:r>
          </a:p>
          <a:p>
            <a:pPr lvl="0"/>
            <a:r>
              <a:rPr lang="ru-RU" sz="1800" dirty="0"/>
              <a:t>анализ экономических выгод, полученных ООО «</a:t>
            </a:r>
            <a:r>
              <a:rPr lang="ru-RU" sz="1800" dirty="0" err="1"/>
              <a:t>Хавле</a:t>
            </a:r>
            <a:r>
              <a:rPr lang="ru-RU" sz="1800" dirty="0"/>
              <a:t> </a:t>
            </a:r>
            <a:r>
              <a:rPr lang="ru-RU" sz="1800" dirty="0" err="1"/>
              <a:t>Индустриверке</a:t>
            </a:r>
            <a:r>
              <a:rPr lang="ru-RU" sz="1800" dirty="0"/>
              <a:t>» в исследуемом периоде в связи со статусом резидента ОЭЗ РУ «</a:t>
            </a:r>
            <a:r>
              <a:rPr lang="ru-RU" sz="1800" dirty="0" err="1"/>
              <a:t>Чаплыгинская</a:t>
            </a:r>
            <a:r>
              <a:rPr lang="ru-RU" sz="1800" dirty="0"/>
              <a:t>»;</a:t>
            </a:r>
          </a:p>
          <a:p>
            <a:r>
              <a:rPr lang="ru-RU" sz="1800" dirty="0"/>
              <a:t>выявление основных факторов, оказывающих влияние на экономическую эффективность деятельности ООО «</a:t>
            </a:r>
            <a:r>
              <a:rPr lang="ru-RU" sz="1800" dirty="0" err="1"/>
              <a:t>Хавле</a:t>
            </a:r>
            <a:r>
              <a:rPr lang="ru-RU" sz="1800" dirty="0"/>
              <a:t> </a:t>
            </a:r>
            <a:r>
              <a:rPr lang="ru-RU" sz="1800" dirty="0" err="1"/>
              <a:t>Индустриверке</a:t>
            </a:r>
            <a:r>
              <a:rPr lang="ru-RU" sz="1800" dirty="0"/>
              <a:t>» как предприятия с иностранным капиталом и резидента ОЭЗ РУ.</a:t>
            </a:r>
          </a:p>
          <a:p>
            <a:r>
              <a:rPr lang="ru-RU" b="1" dirty="0">
                <a:solidFill>
                  <a:schemeClr val="tx1"/>
                </a:solidFill>
              </a:rPr>
              <a:t>Объект исследования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sz="1800" dirty="0"/>
              <a:t>отличительные особенности функционирования предприятия с иностранным капиталом в условиях ОЭЗ РУ.</a:t>
            </a:r>
            <a:endParaRPr lang="ru-RU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Предмет исследования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sz="1800" dirty="0"/>
              <a:t>уровень влияния на экономическую эффективность деятельности ООО «</a:t>
            </a:r>
            <a:r>
              <a:rPr lang="ru-RU" sz="1800" dirty="0" err="1"/>
              <a:t>Хавле</a:t>
            </a:r>
            <a:r>
              <a:rPr lang="ru-RU" sz="1800" dirty="0"/>
              <a:t> </a:t>
            </a:r>
            <a:r>
              <a:rPr lang="ru-RU" sz="1800" dirty="0" err="1"/>
              <a:t>Индустриверке</a:t>
            </a:r>
            <a:r>
              <a:rPr lang="ru-RU" sz="1800" dirty="0"/>
              <a:t>» статуса резидента ОЭЗ РУ и статуса предприятия с иностранным капиталом.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52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6480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</a:t>
            </a:r>
            <a:r>
              <a:rPr lang="ru-RU" b="1" dirty="0"/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понятия</a:t>
            </a:r>
            <a:r>
              <a:rPr lang="ru-RU" b="1" dirty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124744"/>
            <a:ext cx="8208912" cy="532859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Особая экономическая зона (ОЭЗ) - </a:t>
            </a:r>
            <a:r>
              <a:rPr lang="ru-RU" dirty="0"/>
              <a:t>часть территории Российской Федерации, которая определяется Правительством Российской Федерации и на которой действует особый режим осуществления предпринимательской деятельности, а также может применяться таможенная процедура свободной таможенной зоны </a:t>
            </a:r>
            <a:r>
              <a:rPr lang="en-US" dirty="0"/>
              <a:t>[</a:t>
            </a:r>
            <a:r>
              <a:rPr lang="ru-RU" sz="1900" dirty="0"/>
              <a:t>ФЗ от 22.07.05 г. № 116-ФЗ «Об особых экономических зонах в Российской Федерации»</a:t>
            </a:r>
            <a:r>
              <a:rPr lang="en-US" dirty="0"/>
              <a:t>]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 настоящее время в соответствии отечественные коммерческие организации приобретают </a:t>
            </a:r>
            <a:r>
              <a:rPr lang="ru-RU" b="1" dirty="0"/>
              <a:t>статус коммерческой организации с иностранными инвестициями</a:t>
            </a:r>
            <a:r>
              <a:rPr lang="ru-RU" dirty="0"/>
              <a:t> с момента вхождения в состав ее участников иностранного инвестора.  Действие Закона №160-ФЗ не распространяется на инвестиции в кредитные и страховые компании, некоммерческие организации </a:t>
            </a:r>
            <a:r>
              <a:rPr lang="en-US" dirty="0"/>
              <a:t>[</a:t>
            </a:r>
            <a:r>
              <a:rPr lang="ru-RU" sz="2200" dirty="0"/>
              <a:t>ФЗ от 09.07.1999 N 160-ФЗ (ред. от 31.05.2018) «Об иностранных инвестициях в Российской Федерации»</a:t>
            </a:r>
            <a:r>
              <a:rPr lang="en-US" dirty="0"/>
              <a:t>]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/>
              <a:t>Иностранный инвестор </a:t>
            </a:r>
            <a:r>
              <a:rPr lang="ru-RU" dirty="0"/>
              <a:t>-  иностранное юридическое лицо, гражданская правоспособность которого определяется в соответствии с законодательством государства, в котором оно учреждено, и которое вправе в соответствии с законодательством указанного государства осуществлять инвестиции на территории Российской Федерации </a:t>
            </a:r>
            <a:r>
              <a:rPr lang="en-US" dirty="0"/>
              <a:t>[</a:t>
            </a:r>
            <a:r>
              <a:rPr lang="ru-RU" sz="2200" dirty="0"/>
              <a:t>п.1 ФЗ от 09.07.1999 N 160-ФЗ (ред. от 31.05.2018) «Об иностранных инвестициях в Российской Федерации»</a:t>
            </a:r>
            <a:r>
              <a:rPr lang="en-US" dirty="0"/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96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98072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dirty="0"/>
              <a:t>Таблица 1. Налоговые льготы и преференции для резидентов ОЭЗ РУ, используемые в Липецкой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495723"/>
              </p:ext>
            </p:extLst>
          </p:nvPr>
        </p:nvGraphicFramePr>
        <p:xfrm>
          <a:off x="251520" y="974864"/>
          <a:ext cx="8568952" cy="538148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7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Льготные ставки для резидентов ОЭЗ РУ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Общий режим налогообложения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5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Налог на прибыль организаций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96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15,5% </a:t>
                      </a:r>
                      <a:r>
                        <a:rPr lang="ru-RU" sz="1600" dirty="0"/>
                        <a:t>на 5 лет с момента получения прибыли, в случае выпуска экспортно-ориентированной и/или импортозамещающей продукции, если в общем доходе от реализации товаров/работ/услуг доля дохода от реализации указанной продукции составляет не менее 50%, на 7 лет с момента получения прибыли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20%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85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Налог на имущество организаций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24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0% </a:t>
                      </a:r>
                      <a:r>
                        <a:rPr lang="ru-RU" sz="1600" dirty="0"/>
                        <a:t>в течение 7 лет с момента регистрации права собственности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2,20%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85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Транспортный налог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85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0 руб</a:t>
                      </a:r>
                      <a:r>
                        <a:rPr lang="ru-RU" sz="1600" b="0" dirty="0"/>
                        <a:t>. </a:t>
                      </a:r>
                      <a:r>
                        <a:rPr lang="ru-RU" sz="1600" dirty="0"/>
                        <a:t>на 10 лет с момента постановки транспортного средства на учет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от </a:t>
                      </a:r>
                      <a:r>
                        <a:rPr lang="ru-RU" sz="1600" b="1" dirty="0"/>
                        <a:t>15</a:t>
                      </a:r>
                      <a:r>
                        <a:rPr lang="ru-RU" sz="1600" dirty="0"/>
                        <a:t> </a:t>
                      </a:r>
                      <a:r>
                        <a:rPr lang="ru-RU" sz="1600" b="1" dirty="0"/>
                        <a:t>руб. /л. с.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85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Земельный налог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85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0% </a:t>
                      </a:r>
                      <a:r>
                        <a:rPr lang="ru-RU" sz="1600" dirty="0"/>
                        <a:t>в течение 5 лет с момента возникновения права собственности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1,50%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85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Аренда земельных участков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937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0,3% </a:t>
                      </a:r>
                      <a:r>
                        <a:rPr lang="ru-RU" sz="1600" dirty="0"/>
                        <a:t>кадастровой стоимости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96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b="1" dirty="0"/>
              <a:t>Таблица </a:t>
            </a:r>
            <a:r>
              <a:rPr lang="en-US" sz="2400" b="1" dirty="0"/>
              <a:t>2</a:t>
            </a:r>
            <a:r>
              <a:rPr lang="ru-RU" sz="2400" b="1" dirty="0"/>
              <a:t> – Экономические выгоды, полученные ООО «Хавле Индустриверке» в 2013-2017 гг., в связи со статусом резидента ОЭЗ РУ «</a:t>
            </a:r>
            <a:r>
              <a:rPr lang="ru-RU" sz="2400" b="1" dirty="0" err="1"/>
              <a:t>Чаплыгинская</a:t>
            </a:r>
            <a:r>
              <a:rPr lang="ru-RU" sz="2400" b="1" dirty="0"/>
              <a:t>», тыс.руб.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722583"/>
              </p:ext>
            </p:extLst>
          </p:nvPr>
        </p:nvGraphicFramePr>
        <p:xfrm>
          <a:off x="457200" y="1600200"/>
          <a:ext cx="8229600" cy="442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5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Вид льготы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Фактические затраты, тыс.руб.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Затраты при применении ставок на общих основаниях, тыс.руб.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</a:rPr>
                        <a:t>Полученная выгода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kern="120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kern="120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 на прибыль организаций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6 192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13 268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7 076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 на имущество организаций</a:t>
                      </a: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15 463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42 780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30 223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Транспортный налог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466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Земельный налог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2 440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Аренда земельных участков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21 655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58 954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37 299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39944" cy="576064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Рисунок 1 - Анализ основных финансовых результатов деятельности ООО «Хавле Индустриверке» за 2013-2017 гг., млн.руб.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7517026"/>
              </p:ext>
            </p:extLst>
          </p:nvPr>
        </p:nvGraphicFramePr>
        <p:xfrm>
          <a:off x="251520" y="188639"/>
          <a:ext cx="8640960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Рисунок </a:t>
            </a:r>
            <a:r>
              <a:rPr lang="en-US" sz="2400" b="1" dirty="0"/>
              <a:t>2</a:t>
            </a:r>
            <a:r>
              <a:rPr lang="ru-RU" sz="2400" b="1" dirty="0"/>
              <a:t> - Курсовые разницы от переоценки валюты и задолженности, выраженной в валюте и условных единицах, 2013-2017 гг., млн.руб.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46583196"/>
              </p:ext>
            </p:extLst>
          </p:nvPr>
        </p:nvGraphicFramePr>
        <p:xfrm>
          <a:off x="251520" y="136525"/>
          <a:ext cx="8568952" cy="50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F424-D603-4688-94ED-D15AD80A5674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980728"/>
          <a:ext cx="8208912" cy="21621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Величина влияния изменений курса иностранной валюты по отношению к рублю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Товары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Размах колебаний валютных курсов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Кредиторская задолженность иностранным предприятиям группы на конец года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Дисперсия</a:t>
                      </a:r>
                    </a:p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77809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Таблица </a:t>
            </a:r>
            <a:r>
              <a:rPr lang="en-US" sz="2000" b="1" dirty="0"/>
              <a:t>3</a:t>
            </a:r>
            <a:r>
              <a:rPr lang="ru-RU" sz="2000" b="1" dirty="0"/>
              <a:t> – Обозначения факторов и зависимой переменной в рамках проводимого </a:t>
            </a:r>
            <a:r>
              <a:rPr lang="ru-RU" sz="2000" b="1" dirty="0" err="1"/>
              <a:t>кореляционно-регрессионного</a:t>
            </a:r>
            <a:r>
              <a:rPr lang="ru-RU" sz="2000" b="1" dirty="0"/>
              <a:t> анализа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328498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Таблица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Величина и характер зависимости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между </a:t>
            </a:r>
            <a:r>
              <a:rPr lang="ru-RU" sz="2000" b="1" dirty="0"/>
              <a:t>исследуемой переменной и факторами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467544" y="4077072"/>
          <a:ext cx="8229600" cy="225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962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</TotalTime>
  <Words>1057</Words>
  <Application>Microsoft Office PowerPoint</Application>
  <PresentationFormat>Экран (4:3)</PresentationFormat>
  <Paragraphs>185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new powerpoint template</vt:lpstr>
      <vt:lpstr>Особенности и условия деятельности предприятий с иностранным капиталом в ОЭЗ регионального уровня (на примере ООО «Хавле Индустриверке»)</vt:lpstr>
      <vt:lpstr>Презентация PowerPoint</vt:lpstr>
      <vt:lpstr>Презентация PowerPoint</vt:lpstr>
      <vt:lpstr>Основные понятия </vt:lpstr>
      <vt:lpstr>Таблица 1. Налоговые льготы и преференции для резидентов ОЭЗ РУ, используемые в Липецкой области</vt:lpstr>
      <vt:lpstr>Таблица 2 – Экономические выгоды, полученные ООО «Хавле Индустриверке» в 2013-2017 гг., в связи со статусом резидента ОЭЗ РУ «Чаплыгинская», тыс.руб.</vt:lpstr>
      <vt:lpstr>Рисунок 1 - Анализ основных финансовых результатов деятельности ООО «Хавле Индустриверке» за 2013-2017 гг., млн.руб. </vt:lpstr>
      <vt:lpstr>Рисунок 2 - Курсовые разницы от переоценки валюты и задолженности, выраженной в валюте и условных единицах, 2013-2017 гг., млн.руб.</vt:lpstr>
      <vt:lpstr>Таблица 3 – Обозначения факторов и зависимой переменной в рамках проводимого кореляционно-регрессионного анализа </vt:lpstr>
      <vt:lpstr>Таблица 5. Зависимость сальдо курсовых разниц по счетам учета валютных денежных средств и денежных эквивалентов ООО «Хавле Индустриверке» от дисперсии официального валютного курса евро, 2013-2017 гг.</vt:lpstr>
      <vt:lpstr>Рисунок 3 – Фактический и прогнозный курс евро, январь 2018 г. </vt:lpstr>
      <vt:lpstr>Рисунок 4 - Методы минимизации валютного риска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маркетинговых инструментов для повышения конкурентоспособности предприятия</dc:title>
  <dc:creator>Анатолий</dc:creator>
  <cp:lastModifiedBy>User</cp:lastModifiedBy>
  <cp:revision>205</cp:revision>
  <cp:lastPrinted>2016-04-19T19:16:08Z</cp:lastPrinted>
  <dcterms:created xsi:type="dcterms:W3CDTF">2016-04-17T14:52:04Z</dcterms:created>
  <dcterms:modified xsi:type="dcterms:W3CDTF">2022-06-12T09:40:11Z</dcterms:modified>
</cp:coreProperties>
</file>