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94" r:id="rId4"/>
    <p:sldId id="299" r:id="rId5"/>
    <p:sldId id="298" r:id="rId6"/>
    <p:sldId id="300" r:id="rId7"/>
    <p:sldId id="296" r:id="rId8"/>
    <p:sldId id="293" r:id="rId9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4292">
          <p15:clr>
            <a:srgbClr val="000000"/>
          </p15:clr>
        </p15:guide>
        <p15:guide id="2" pos="3288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74" y="-90"/>
      </p:cViewPr>
      <p:guideLst>
        <p:guide orient="horz" pos="4292"/>
        <p:guide pos="3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A766D-7645-46A4-B605-FC084FF11E84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91E77-8682-497C-863C-D57B780BC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6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42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231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81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233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691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26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03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627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34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291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967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37B4C-4D11-473E-B8FD-9805569E9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9FE8-F53C-4C2B-98E8-BDD1B1269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271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er\Pictures\ФОТОМАТЕРИАЛ\1. Здание ЛГТУ\Фото ЛГТУ 2015 зима-осень\ЛГТУ (2032) 2.jpg"/>
          <p:cNvPicPr>
            <a:picLocks noChangeAspect="1" noChangeArrowheads="1"/>
          </p:cNvPicPr>
          <p:nvPr/>
        </p:nvPicPr>
        <p:blipFill rotWithShape="1">
          <a:blip r:embed="rId2" cstate="print"/>
          <a:srcRect l="8656" r="7380"/>
          <a:stretch/>
        </p:blipFill>
        <p:spPr bwMode="auto">
          <a:xfrm>
            <a:off x="431321" y="2492896"/>
            <a:ext cx="3492607" cy="3006922"/>
          </a:xfrm>
          <a:prstGeom prst="roundRect">
            <a:avLst>
              <a:gd name="adj" fmla="val 10445"/>
            </a:avLst>
          </a:prstGeom>
          <a:noFill/>
        </p:spPr>
      </p:pic>
      <p:pic>
        <p:nvPicPr>
          <p:cNvPr id="3075" name="Picture 3" descr="D: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55"/>
          <a:stretch>
            <a:fillRect/>
          </a:stretch>
        </p:blipFill>
        <p:spPr bwMode="auto">
          <a:xfrm>
            <a:off x="4788023" y="0"/>
            <a:ext cx="4355977" cy="1988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05273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ФГБОУ ВО «Липецкий государственный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технический университет»</a:t>
            </a:r>
          </a:p>
        </p:txBody>
      </p:sp>
      <p:pic>
        <p:nvPicPr>
          <p:cNvPr id="8" name="Picture 2" descr="C:\Users\useer\Documents\СИМВОЛИКА ЛГТУ\Логотип ЛГТУ\ЛГТУ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7318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Без имени-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591" b="10464"/>
          <a:stretch/>
        </p:blipFill>
        <p:spPr bwMode="auto">
          <a:xfrm>
            <a:off x="1" y="4792814"/>
            <a:ext cx="3131839" cy="2065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83968" y="2088272"/>
            <a:ext cx="45022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Тема 4</a:t>
            </a:r>
            <a:endParaRPr lang="ru-RU" sz="2400" dirty="0" smtClean="0"/>
          </a:p>
          <a:p>
            <a:r>
              <a:rPr lang="ru-RU" sz="2400" b="1" dirty="0" smtClean="0"/>
              <a:t>Действия работников организации при угрозе и возникновении </a:t>
            </a:r>
            <a:endParaRPr lang="ru-RU" sz="2400" dirty="0" smtClean="0"/>
          </a:p>
          <a:p>
            <a:r>
              <a:rPr lang="ru-RU" sz="2400" b="1" dirty="0" smtClean="0"/>
              <a:t>чрезвычайных ситуаций природного и техногенного характера, угрозе и совершении террористических актов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015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69384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1110" y="86754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62755"/>
            <a:ext cx="8650941" cy="726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 smtClean="0"/>
              <a:t>Тема 4. Действия работников организации при угрозе и возникновении чрезвычайных ситуаций природного и техногенного характера, угрозе и совершении террористических актов.</a:t>
            </a:r>
            <a:endParaRPr lang="ru-RU" sz="1600" dirty="0"/>
          </a:p>
        </p:txBody>
      </p:sp>
      <p:sp>
        <p:nvSpPr>
          <p:cNvPr id="11" name="Содержимое 3"/>
          <p:cNvSpPr>
            <a:spLocks noGrp="1"/>
          </p:cNvSpPr>
          <p:nvPr>
            <p:ph idx="1"/>
          </p:nvPr>
        </p:nvSpPr>
        <p:spPr>
          <a:xfrm>
            <a:off x="207034" y="4312008"/>
            <a:ext cx="8773064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/>
              <a:t>Учебные вопросы:</a:t>
            </a:r>
            <a:endParaRPr lang="ru-RU" sz="14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 smtClean="0"/>
              <a:t>1.Мероприятия, которые необходимо выполнить при угрозе возникновения чрезвычайной ситуации. Действия по сигналу «Внимание всем!» и информационным сообщениям. Что необходимо иметь с собой при объявлении эвакуации.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 smtClean="0"/>
              <a:t>2.Действия при обнаружении задымления и возгорания, а также по сигналам оповещения о пожаре и при эвакуации из здания.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 smtClean="0"/>
              <a:t>3. Действия работников при оповещении о стихийных бедствиях, во время их возникновения и после окончания.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 smtClean="0"/>
              <a:t>4.Повышение защитных свойств помещений от проникновения радиоактивных, отравляющих и </a:t>
            </a:r>
            <a:r>
              <a:rPr lang="ru-RU" sz="1400" dirty="0" err="1" smtClean="0"/>
              <a:t>аварийно-химически</a:t>
            </a:r>
            <a:r>
              <a:rPr lang="ru-RU" sz="1400" dirty="0" smtClean="0"/>
              <a:t> опасных веществ при чрезвычайных ситуациях техногенного характера.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 smtClean="0"/>
              <a:t>5. Действия работников при угрозе и совершении террористических актов.</a:t>
            </a:r>
            <a:endParaRPr lang="ru-RU" sz="1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09440" y="971223"/>
            <a:ext cx="4613790" cy="34163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Цели:</a:t>
            </a:r>
            <a:endParaRPr lang="ru-RU" dirty="0" smtClean="0"/>
          </a:p>
          <a:p>
            <a:pPr lvl="0"/>
            <a:r>
              <a:rPr lang="ru-RU" dirty="0" smtClean="0"/>
              <a:t>1. Ознакомление обучаемых с основными приемами и способами действий при угрозе  и возникновении ЧС природного и </a:t>
            </a:r>
            <a:r>
              <a:rPr lang="ru-RU" sz="1600" dirty="0" smtClean="0"/>
              <a:t>техногенного</a:t>
            </a:r>
            <a:r>
              <a:rPr lang="ru-RU" dirty="0" smtClean="0"/>
              <a:t> характера, а также при пожаре. </a:t>
            </a:r>
          </a:p>
          <a:p>
            <a:r>
              <a:rPr lang="ru-RU" dirty="0" smtClean="0"/>
              <a:t> 2. Ознакомление обучаемых с мероприятиями по повышению защитных свойств помещений от проникновения радиоактивных, отравляющих и </a:t>
            </a:r>
            <a:r>
              <a:rPr lang="ru-RU" dirty="0" err="1" smtClean="0"/>
              <a:t>аварийно-химически</a:t>
            </a:r>
            <a:r>
              <a:rPr lang="ru-RU" dirty="0" smtClean="0"/>
              <a:t> опасных веществ при чрезвычайных ситуациях техногенного характера</a:t>
            </a:r>
            <a:endParaRPr lang="ru-RU" dirty="0"/>
          </a:p>
        </p:txBody>
      </p:sp>
      <p:pic>
        <p:nvPicPr>
          <p:cNvPr id="4098" name="Picture 2" descr="https://stud.lms.tpu.ru/pluginfile.php/718876/course/overviewfiles/%D0%97%D0%A7%D0%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98060"/>
            <a:ext cx="4389119" cy="314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6541" y="80728"/>
            <a:ext cx="8462683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u="sng" dirty="0" smtClean="0"/>
              <a:t>Учебный вопрос 1.</a:t>
            </a:r>
            <a:r>
              <a:rPr lang="ru-RU" b="1" dirty="0" smtClean="0"/>
              <a:t> Мероприятия, которые необходимо выполнить при угрозе возникновения чрезвычайной ситуации. Действия по сигналу «Внимание всем!» и информационным сообщениям. Что необходимо иметь с собой при объявлении эвакуации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4" name="AutoShape 2" descr="C:\Users\admin\Desktop\%D0%BE%D1%80%D1%83%D0%B6%D0%B8%D0%B5 %D0%BC%D0%B0%D1%81%D1%81%D0%BE%D0%B2%D0%BE%D0%B3%D0%BE %D0%BF%D0%BE%D1%80%D0%B0%D0%B6%D0%B5%D0%BD%D0%B8%D1%8F %D0%BA%D0%B0%D1%80%D1%82%D0%B8%D0%BD%D0%BA%D0%B8 %D0%B4%D0%BB%D1%8F %D0%BF%D1%80%D0%B5%D0%B7%D0%B5%D0%BD%D1%82%D0%B0%D1%86%D0%B8%D0%B8_ 2 %D1%82%D1%8B%D1%81 %D0%B8%D0%B7%D0%BE%D0%B1%D1%80%D0%B0%D0%B6%D0%B5%D0%BD%D0%B8%D0%B9 %D0%BD%D0%B0%D0%B9%D0%B4%D0%B5%D0%BD%D0%BE %D0%B2 %D0%AF%D0%BD%D0%B4%D0%B5%D0%BA%D1%81 %D0%9A%D0%B0%D1%80%D1%82%D0%B8%D0%BD%D0%BA%D0%B0%D1%85_files\i(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https://upload-1ea6d5d5724ca2cef6f86e49c4cece1e.hb.bizmrg.com/resize_cache/773262/e4facdd5acc7214b30c4da2dde809f50/iblock/c65/c65702527a0d0de22757043de1123baf/ca65f238af1fe660bae5465941eb63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364" y="1281955"/>
            <a:ext cx="8642985" cy="5450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80728"/>
            <a:ext cx="76858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u="sng" dirty="0" smtClean="0"/>
              <a:t>Учебный вопрос 2.</a:t>
            </a:r>
            <a:r>
              <a:rPr lang="ru-RU" b="1" dirty="0" smtClean="0"/>
              <a:t> </a:t>
            </a:r>
            <a:r>
              <a:rPr lang="ru-RU" dirty="0" smtClean="0"/>
              <a:t>Действия при обнаружении задымления и возгорания, а также по сигналам оповещения о пожаре и при эвакуации из здания.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4" name="AutoShape 2" descr="C:\Users\admin\Desktop\%D0%BE%D1%80%D1%83%D0%B6%D0%B8%D0%B5 %D0%BC%D0%B0%D1%81%D1%81%D0%BE%D0%B2%D0%BE%D0%B3%D0%BE %D0%BF%D0%BE%D1%80%D0%B0%D0%B6%D0%B5%D0%BD%D0%B8%D1%8F %D0%BA%D0%B0%D1%80%D1%82%D0%B8%D0%BD%D0%BA%D0%B8 %D0%B4%D0%BB%D1%8F %D0%BF%D1%80%D0%B5%D0%B7%D0%B5%D0%BD%D1%82%D0%B0%D1%86%D0%B8%D0%B8_ 2 %D1%82%D1%8B%D1%81 %D0%B8%D0%B7%D0%BE%D0%B1%D1%80%D0%B0%D0%B6%D0%B5%D0%BD%D0%B8%D0%B9 %D0%BD%D0%B0%D0%B9%D0%B4%D0%B5%D0%BD%D0%BE %D0%B2 %D0%AF%D0%BD%D0%B4%D0%B5%D0%BA%D1%81 %D0%9A%D0%B0%D1%80%D1%82%D0%B8%D0%BD%D0%BA%D0%B0%D1%85_files\i(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cf.ppt-online.org/files1/slide/o/ovO58lEgJAGCYwQab7NKXLSqVRhD9yutWTikeUZrm/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30" y="1290918"/>
            <a:ext cx="8839200" cy="5396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80728"/>
            <a:ext cx="76858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ru-RU" b="1" u="sng" dirty="0" smtClean="0"/>
              <a:t>Учебный вопрос 3.</a:t>
            </a:r>
            <a:r>
              <a:rPr lang="ru-RU" b="1" dirty="0" smtClean="0"/>
              <a:t> </a:t>
            </a:r>
            <a:r>
              <a:rPr lang="ru-RU" dirty="0" smtClean="0"/>
              <a:t>Действия работников при оповещении о стихийных бедствиях, во время их возникновения и после окончания.</a:t>
            </a: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4" name="AutoShape 2" descr="C:\Users\admin\Desktop\%D0%BE%D1%80%D1%83%D0%B6%D0%B8%D0%B5 %D0%BC%D0%B0%D1%81%D1%81%D0%BE%D0%B2%D0%BE%D0%B3%D0%BE %D0%BF%D0%BE%D1%80%D0%B0%D0%B6%D0%B5%D0%BD%D0%B8%D1%8F %D0%BA%D0%B0%D1%80%D1%82%D0%B8%D0%BD%D0%BA%D0%B8 %D0%B4%D0%BB%D1%8F %D0%BF%D1%80%D0%B5%D0%B7%D0%B5%D0%BD%D1%82%D0%B0%D1%86%D0%B8%D0%B8_ 2 %D1%82%D1%8B%D1%81 %D0%B8%D0%B7%D0%BE%D0%B1%D1%80%D0%B0%D0%B6%D0%B5%D0%BD%D0%B8%D0%B9 %D0%BD%D0%B0%D0%B9%D0%B4%D0%B5%D0%BD%D0%BE %D0%B2 %D0%AF%D0%BD%D0%B4%D0%B5%D0%BA%D1%81 %D0%9A%D0%B0%D1%80%D1%82%D0%B8%D0%BD%D0%BA%D0%B0%D1%85_files\i(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mypresentation.ru/documents/6af037af16382b70701ed2d28efa896e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815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24568"/>
            <a:ext cx="7685856" cy="610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u="sng" dirty="0" smtClean="0"/>
              <a:t>Учебный вопрос 4.</a:t>
            </a:r>
            <a:r>
              <a:rPr lang="ru-RU" b="1" dirty="0" smtClean="0"/>
              <a:t> </a:t>
            </a:r>
            <a:r>
              <a:rPr lang="ru-RU" dirty="0" smtClean="0"/>
              <a:t>Повышение защитных свойств помещений от проникновения радиоактивных, отравляющих и </a:t>
            </a:r>
            <a:r>
              <a:rPr lang="ru-RU" dirty="0" err="1" smtClean="0"/>
              <a:t>аварийно-химически</a:t>
            </a:r>
            <a:r>
              <a:rPr lang="ru-RU" dirty="0" smtClean="0"/>
              <a:t> опасных веществ при чрезвычайных ситуациях техногенного характера.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4" name="AutoShape 2" descr="C:\Users\admin\Desktop\%D0%BE%D1%80%D1%83%D0%B6%D0%B8%D0%B5 %D0%BC%D0%B0%D1%81%D1%81%D0%BE%D0%B2%D0%BE%D0%B3%D0%BE %D0%BF%D0%BE%D1%80%D0%B0%D0%B6%D0%B5%D0%BD%D0%B8%D1%8F %D0%BA%D0%B0%D1%80%D1%82%D0%B8%D0%BD%D0%BA%D0%B8 %D0%B4%D0%BB%D1%8F %D0%BF%D1%80%D0%B5%D0%B7%D0%B5%D0%BD%D1%82%D0%B0%D1%86%D0%B8%D0%B8_ 2 %D1%82%D1%8B%D1%81 %D0%B8%D0%B7%D0%BE%D0%B1%D1%80%D0%B0%D0%B6%D0%B5%D0%BD%D0%B8%D0%B9 %D0%BD%D0%B0%D0%B9%D0%B4%D0%B5%D0%BD%D0%BE %D0%B2 %D0%AF%D0%BD%D0%B4%D0%B5%D0%BA%D1%81 %D0%9A%D0%B0%D1%80%D1%82%D0%B8%D0%BD%D0%BA%D0%B0%D1%85_files\i(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yslide.ru/documents_7/4f30dd2c7463aad8a86aa810a045df45/img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909" y="1340223"/>
            <a:ext cx="8024419" cy="5338482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896470" y="1649506"/>
            <a:ext cx="286871" cy="259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0"/>
            <a:ext cx="9144000" cy="109745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 rot="10800000">
            <a:off x="5404203" y="980729"/>
            <a:ext cx="3960000" cy="2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2060"/>
              </a:gs>
              <a:gs pos="100000">
                <a:srgbClr val="660066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 flipH="1">
            <a:off x="-323850" y="1100634"/>
            <a:ext cx="8999538" cy="69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9900"/>
              </a:gs>
              <a:gs pos="100000">
                <a:srgbClr val="FFC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24567"/>
            <a:ext cx="7685856" cy="831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u="sng" dirty="0" smtClean="0"/>
              <a:t>Учебный вопрос 5.  </a:t>
            </a:r>
            <a:r>
              <a:rPr lang="ru-RU" dirty="0" smtClean="0"/>
              <a:t>Действия работников при угрозе и совершении террористических актов.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0" y="42628"/>
            <a:ext cx="7135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94" name="AutoShape 2" descr="C:\Users\admin\Desktop\%D0%BE%D1%80%D1%83%D0%B6%D0%B8%D0%B5 %D0%BC%D0%B0%D1%81%D1%81%D0%BE%D0%B2%D0%BE%D0%B3%D0%BE %D0%BF%D0%BE%D1%80%D0%B0%D0%B6%D0%B5%D0%BD%D0%B8%D1%8F %D0%BA%D0%B0%D1%80%D1%82%D0%B8%D0%BD%D0%BA%D0%B8 %D0%B4%D0%BB%D1%8F %D0%BF%D1%80%D0%B5%D0%B7%D0%B5%D0%BD%D1%82%D0%B0%D1%86%D0%B8%D0%B8_ 2 %D1%82%D1%8B%D1%81 %D0%B8%D0%B7%D0%BE%D0%B1%D1%80%D0%B0%D0%B6%D0%B5%D0%BD%D0%B8%D0%B9 %D0%BD%D0%B0%D0%B9%D0%B4%D0%B5%D0%BD%D0%BE %D0%B2 %D0%AF%D0%BD%D0%B4%D0%B5%D0%BA%D1%81 %D0%9A%D0%B0%D1%80%D1%82%D0%B8%D0%BD%D0%BA%D0%B0%D1%85_files\i(6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t="2586"/>
          <a:stretch>
            <a:fillRect/>
          </a:stretch>
        </p:blipFill>
        <p:spPr bwMode="auto">
          <a:xfrm>
            <a:off x="2128689" y="1497106"/>
            <a:ext cx="5326481" cy="303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45450" y="5111757"/>
            <a:ext cx="7685856" cy="831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447675" algn="just"/>
            <a:r>
              <a:rPr lang="ru-RU" dirty="0" smtClean="0"/>
              <a:t>В университета разработана и утверждена приказом ректора от 22.09.2022 №25-509 инструкция по действиям работников, обучающихся и посетителей при возникновении угрозы и совершении террористических актов. На систематической основе проводятся плановые и внеплановые инструктажи, а также учения и тренировки.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2138080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СПАСИБО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ЗА ВНИМАНИЕ!</a:t>
            </a:r>
          </a:p>
        </p:txBody>
      </p:sp>
      <p:pic>
        <p:nvPicPr>
          <p:cNvPr id="7" name="Picture 3" descr="D: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55"/>
          <a:stretch>
            <a:fillRect/>
          </a:stretch>
        </p:blipFill>
        <p:spPr bwMode="auto">
          <a:xfrm>
            <a:off x="4788023" y="0"/>
            <a:ext cx="4355977" cy="1988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Без имени-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591" b="10464"/>
          <a:stretch/>
        </p:blipFill>
        <p:spPr bwMode="auto">
          <a:xfrm>
            <a:off x="1" y="4792814"/>
            <a:ext cx="3131839" cy="2065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373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Шурыгин Юрий Анатольевич,  проректор по административной работе и комплексной безопасности, тел. 8(4742)310476 e-mail: shurygin@stu.lipetsk.ru</dc:title>
  <dc:creator>admin</dc:creator>
  <cp:lastModifiedBy>User</cp:lastModifiedBy>
  <cp:revision>111</cp:revision>
  <dcterms:modified xsi:type="dcterms:W3CDTF">2022-11-29T12:31:37Z</dcterms:modified>
</cp:coreProperties>
</file>